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5"/>
  </p:notesMasterIdLst>
  <p:sldIdLst>
    <p:sldId id="256" r:id="rId2"/>
    <p:sldId id="257" r:id="rId3"/>
    <p:sldId id="258" r:id="rId4"/>
    <p:sldId id="315" r:id="rId5"/>
    <p:sldId id="316" r:id="rId6"/>
    <p:sldId id="266" r:id="rId7"/>
    <p:sldId id="306" r:id="rId8"/>
    <p:sldId id="265" r:id="rId9"/>
    <p:sldId id="295" r:id="rId10"/>
    <p:sldId id="269" r:id="rId11"/>
    <p:sldId id="274" r:id="rId12"/>
    <p:sldId id="281" r:id="rId13"/>
    <p:sldId id="270" r:id="rId14"/>
    <p:sldId id="304" r:id="rId15"/>
    <p:sldId id="305" r:id="rId16"/>
    <p:sldId id="307" r:id="rId17"/>
    <p:sldId id="311" r:id="rId18"/>
    <p:sldId id="294" r:id="rId19"/>
    <p:sldId id="290" r:id="rId20"/>
    <p:sldId id="287" r:id="rId21"/>
    <p:sldId id="275" r:id="rId22"/>
    <p:sldId id="273" r:id="rId23"/>
    <p:sldId id="272" r:id="rId24"/>
    <p:sldId id="299" r:id="rId25"/>
    <p:sldId id="289" r:id="rId26"/>
    <p:sldId id="282" r:id="rId27"/>
    <p:sldId id="278" r:id="rId28"/>
    <p:sldId id="280" r:id="rId29"/>
    <p:sldId id="268" r:id="rId30"/>
    <p:sldId id="288" r:id="rId31"/>
    <p:sldId id="313" r:id="rId32"/>
    <p:sldId id="276" r:id="rId33"/>
    <p:sldId id="27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3A9DA"/>
    <a:srgbClr val="000066"/>
    <a:srgbClr val="800000"/>
    <a:srgbClr val="66CCFF"/>
    <a:srgbClr val="CCECFF"/>
    <a:srgbClr val="990033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434" autoAdjust="0"/>
  </p:normalViewPr>
  <p:slideViewPr>
    <p:cSldViewPr>
      <p:cViewPr varScale="1">
        <p:scale>
          <a:sx n="95" d="100"/>
          <a:sy n="95" d="100"/>
        </p:scale>
        <p:origin x="-20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10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FF908F-E156-4FD1-9046-CF0D58035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2AC6D-41B1-4E39-8FBF-C7E16B42086C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20214-6FD0-4256-9AC8-E596F00ACE45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370F2-CBAF-4604-AE10-D2BAD0982A83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9B938-1AC6-40C3-91EA-D761D54EE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B1A5E-CCBB-4EDE-8E84-EF298D636A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DA9F7-794A-4BCA-8077-9DB229C521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2129-71CF-4A02-82DC-36F86B7CD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FEA2-2D64-4A10-BD43-6319B77D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22C88-5FB2-4296-9D6E-B736815ADF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4118C-8AAA-439B-B313-8FE511E181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B37A2-A0F9-435A-9B63-1712124FFC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D6D7B-1C19-4F7B-A3C2-4981BA093C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5BC7-F86C-4882-AF68-72B3F1E812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918C5-01F9-4F1F-9873-5B3CCE03BF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8A1AF-2818-489C-A8DE-B413100AA1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F2D55DE-CF6A-4A40-AA26-CE8872EC0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5C953B-1A88-4C47-8548-EEF6C3E7F0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12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3" Type="http://schemas.openxmlformats.org/officeDocument/2006/relationships/image" Target="../media/image12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http://im0-tub-ua.yandex.net/i?id=211795712-65-72&amp;n=2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11" Type="http://schemas.openxmlformats.org/officeDocument/2006/relationships/image" Target="../media/image122.jpeg"/><Relationship Id="rId5" Type="http://schemas.openxmlformats.org/officeDocument/2006/relationships/image" Target="../media/image116.jpeg"/><Relationship Id="rId10" Type="http://schemas.openxmlformats.org/officeDocument/2006/relationships/image" Target="../media/image121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jpeg"/><Relationship Id="rId7" Type="http://schemas.openxmlformats.org/officeDocument/2006/relationships/image" Target="../media/image1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11" Type="http://schemas.openxmlformats.org/officeDocument/2006/relationships/image" Target="../media/image137.jpeg"/><Relationship Id="rId5" Type="http://schemas.openxmlformats.org/officeDocument/2006/relationships/image" Target="../media/image131.jpeg"/><Relationship Id="rId10" Type="http://schemas.openxmlformats.org/officeDocument/2006/relationships/image" Target="../media/image136.jpeg"/><Relationship Id="rId4" Type="http://schemas.openxmlformats.org/officeDocument/2006/relationships/image" Target="../media/image130.jpeg"/><Relationship Id="rId9" Type="http://schemas.openxmlformats.org/officeDocument/2006/relationships/image" Target="../media/image1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10" Type="http://schemas.openxmlformats.org/officeDocument/2006/relationships/image" Target="../media/image151.jpeg"/><Relationship Id="rId4" Type="http://schemas.openxmlformats.org/officeDocument/2006/relationships/image" Target="../media/image145.jpeg"/><Relationship Id="rId9" Type="http://schemas.openxmlformats.org/officeDocument/2006/relationships/image" Target="../media/image15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3" Type="http://schemas.openxmlformats.org/officeDocument/2006/relationships/image" Target="../media/image159.jpeg"/><Relationship Id="rId7" Type="http://schemas.openxmlformats.org/officeDocument/2006/relationships/image" Target="../media/image163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eg"/><Relationship Id="rId3" Type="http://schemas.openxmlformats.org/officeDocument/2006/relationships/image" Target="../media/image166.jpeg"/><Relationship Id="rId7" Type="http://schemas.openxmlformats.org/officeDocument/2006/relationships/image" Target="../media/image170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jpeg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jpeg"/><Relationship Id="rId3" Type="http://schemas.openxmlformats.org/officeDocument/2006/relationships/image" Target="../media/image180.jpeg"/><Relationship Id="rId7" Type="http://schemas.openxmlformats.org/officeDocument/2006/relationships/image" Target="../media/image184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10" Type="http://schemas.openxmlformats.org/officeDocument/2006/relationships/image" Target="../media/image187.jpeg"/><Relationship Id="rId4" Type="http://schemas.openxmlformats.org/officeDocument/2006/relationships/image" Target="../media/image181.jpeg"/><Relationship Id="rId9" Type="http://schemas.openxmlformats.org/officeDocument/2006/relationships/image" Target="../media/image18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jpeg"/><Relationship Id="rId3" Type="http://schemas.openxmlformats.org/officeDocument/2006/relationships/image" Target="../media/image188.jpeg"/><Relationship Id="rId7" Type="http://schemas.openxmlformats.org/officeDocument/2006/relationships/image" Target="../media/image192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1.jpeg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Relationship Id="rId9" Type="http://schemas.openxmlformats.org/officeDocument/2006/relationships/image" Target="../media/image19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jpeg"/><Relationship Id="rId3" Type="http://schemas.openxmlformats.org/officeDocument/2006/relationships/image" Target="../media/image195.jpeg"/><Relationship Id="rId7" Type="http://schemas.openxmlformats.org/officeDocument/2006/relationships/image" Target="../media/image19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jpeg"/><Relationship Id="rId5" Type="http://schemas.openxmlformats.org/officeDocument/2006/relationships/image" Target="../media/image197.jpeg"/><Relationship Id="rId4" Type="http://schemas.openxmlformats.org/officeDocument/2006/relationships/image" Target="../media/image19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jpeg"/><Relationship Id="rId4" Type="http://schemas.openxmlformats.org/officeDocument/2006/relationships/image" Target="../media/image20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66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28605"/>
            <a:ext cx="7847013" cy="4286280"/>
          </a:xfrm>
          <a:ln w="76200" cmpd="tri">
            <a:solidFill>
              <a:srgbClr val="FF9966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Практикум 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родителей:</a:t>
            </a:r>
            <a:r>
              <a:rPr lang="ru-RU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«Домашние игры для развития мелкой моторики в домашних 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условиях»</a:t>
            </a:r>
            <a:endParaRPr lang="ru-RU" sz="44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5472113" cy="5762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smtClean="0">
                <a:solidFill>
                  <a:srgbClr val="003300"/>
                </a:solidFill>
              </a:rPr>
              <a:t>Пальчиковая гимнастика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8027988" cy="3025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3300"/>
                </a:solidFill>
              </a:rPr>
              <a:t>Включение пальчиковых игр и упражнений в любое занятие вызывает у детей оживление, эмоциональный подъем и оказывает специфическое тонизирующее действие на функциональное состояние мозга и развитие речи.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003300"/>
                </a:solidFill>
              </a:rPr>
              <a:t>Педагог знакомит детей с такими упражнениями в определенной последовательности. Можно разделить их на три группы.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>
                <a:solidFill>
                  <a:srgbClr val="003300"/>
                </a:solidFill>
              </a:rPr>
              <a:t>1 группа. Упражнения для кистей рук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>
                <a:solidFill>
                  <a:srgbClr val="003300"/>
                </a:solidFill>
              </a:rPr>
              <a:t>2 группа. Упражнения условно статические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smtClean="0">
                <a:solidFill>
                  <a:srgbClr val="003300"/>
                </a:solidFill>
              </a:rPr>
              <a:t>3 группа. Упражнения для пальцев динамические</a:t>
            </a:r>
          </a:p>
        </p:txBody>
      </p:sp>
      <p:pic>
        <p:nvPicPr>
          <p:cNvPr id="9220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29876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4725988"/>
            <a:ext cx="338455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005263"/>
            <a:ext cx="28082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781300"/>
            <a:ext cx="2124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i?id=197987850-1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5300663"/>
            <a:ext cx="28575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753225" cy="792163"/>
          </a:xfrm>
        </p:spPr>
        <p:txBody>
          <a:bodyPr>
            <a:normAutofit fontScale="90000"/>
          </a:bodyPr>
          <a:lstStyle/>
          <a:p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altLang="zh-CN" sz="180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lang="ru-RU" altLang="zh-CN" sz="1800" smtClean="0">
                <a:solidFill>
                  <a:schemeClr val="tx1"/>
                </a:solidFill>
              </a:rPr>
              <a:t/>
            </a:r>
            <a:br>
              <a:rPr lang="ru-RU" altLang="zh-CN" sz="1800" smtClean="0">
                <a:solidFill>
                  <a:schemeClr val="tx1"/>
                </a:solidFill>
              </a:rPr>
            </a:br>
            <a:endParaRPr lang="ru-RU" sz="1800" smtClean="0">
              <a:solidFill>
                <a:srgbClr val="990033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44" name="Picture 6" descr="i?id=323550086-1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300663"/>
            <a:ext cx="22320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i?id=322538888-5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00213"/>
            <a:ext cx="17287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i?id=323267184-7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141663"/>
            <a:ext cx="13668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i?id=4541558-0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365625"/>
            <a:ext cx="17287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i?id=639497-5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3213100"/>
            <a:ext cx="15843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i?id=22035105-69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1341438"/>
            <a:ext cx="22320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i?id=36050552-68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6238" y="5300663"/>
            <a:ext cx="21605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3" descr="i?id=114303511-43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1050" y="1341438"/>
            <a:ext cx="22336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4" descr="i?id=475347318-06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1275" y="3141663"/>
            <a:ext cx="1428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5" descr="i?id=18786639-27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3213100"/>
            <a:ext cx="151288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6" descr="i?id=56926802-62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27538" y="1341438"/>
            <a:ext cx="21605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Прямоугольник 16"/>
          <p:cNvSpPr>
            <a:spLocks noChangeArrowheads="1"/>
          </p:cNvSpPr>
          <p:nvPr/>
        </p:nvSpPr>
        <p:spPr bwMode="auto">
          <a:xfrm>
            <a:off x="250825" y="260350"/>
            <a:ext cx="8137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sz="2400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Пальчиковые гимнастики</a:t>
            </a: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когда взрослый читает стихотворение, а дети в это время выполняют определённые движения руками. Таких пальчиковых игр и гимнастик можно найти очень много в специальной литературе. </a:t>
            </a:r>
            <a:endParaRPr lang="ru-RU" sz="200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0"/>
            <a:ext cx="4448190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dirty="0" smtClean="0">
                <a:solidFill>
                  <a:schemeClr val="tx1"/>
                </a:solidFill>
              </a:rPr>
              <a:t>Пальчиковые игры</a:t>
            </a:r>
            <a:r>
              <a:rPr lang="ru-RU" sz="3600" b="1" i="1" dirty="0" smtClean="0">
                <a:solidFill>
                  <a:schemeClr val="tx1"/>
                </a:solidFill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endParaRPr lang="ru-RU" sz="3600" b="1" i="1" dirty="0" smtClean="0">
              <a:solidFill>
                <a:schemeClr val="tx1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800000"/>
                </a:solidFill>
              </a:rPr>
              <a:t>		</a:t>
            </a:r>
          </a:p>
        </p:txBody>
      </p:sp>
      <p:pic>
        <p:nvPicPr>
          <p:cNvPr id="11268" name="Picture 4" descr="D:\ФОТО\разное\IMG_4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652963"/>
            <a:ext cx="2159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:\ФОТО\разное\IMG_47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2926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D:\ФОТО\разное\IMG_47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6529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D:\ФОТО\разное\IMG_47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508500"/>
            <a:ext cx="2089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D:\ФОТО\разное\IMG_47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2276475"/>
            <a:ext cx="2305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D:\ФОТО\разное\IMG_47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2492375"/>
            <a:ext cx="21605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D:\ФОТО\разное\IMG_470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2492375"/>
            <a:ext cx="19446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D:\ФОТО\разное\IMG_470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2276475"/>
            <a:ext cx="2159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D:\ФОТО\разное\IMG_470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59563" y="188913"/>
            <a:ext cx="2305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D:\ФОТО\разное\IMG_471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3" y="476250"/>
            <a:ext cx="20875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D:\ФОТО\разное\IMG_47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1413" y="476250"/>
            <a:ext cx="19446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D:\ФОТО\разное\IMG_471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88913"/>
            <a:ext cx="21701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5575" cy="936625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endParaRPr lang="ru-RU" sz="2400" smtClean="0">
              <a:solidFill>
                <a:srgbClr val="003300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353425" cy="1081088"/>
          </a:xfrm>
        </p:spPr>
        <p:txBody>
          <a:bodyPr>
            <a:normAutofit fontScale="92500"/>
          </a:bodyPr>
          <a:lstStyle/>
          <a:p>
            <a:r>
              <a:rPr lang="ru-RU" sz="2400" b="1" smtClean="0"/>
              <a:t>Пальчиковые игры с палочками и цветными спичками.</a:t>
            </a:r>
          </a:p>
          <a:p>
            <a:r>
              <a:rPr lang="ru-RU" sz="2400" b="1" smtClean="0"/>
              <a:t>Театр теней.</a:t>
            </a:r>
          </a:p>
        </p:txBody>
      </p:sp>
      <p:pic>
        <p:nvPicPr>
          <p:cNvPr id="12292" name="Picture 2" descr="D:\для моей аттестации\театр теней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36613"/>
            <a:ext cx="464343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i?id=177592153-3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23764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i?id=142890226-3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2292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i?id=912931027-3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3500438"/>
            <a:ext cx="20193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i?id=324900422-5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429000"/>
            <a:ext cx="20193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i?id=296696100-0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5157788"/>
            <a:ext cx="21637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http://im7-tub-ua.yandex.net/i?id=436707311-19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1268413"/>
            <a:ext cx="1914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5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folHlink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0"/>
            <a:ext cx="5786478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chemeClr val="tx1"/>
                </a:solidFill>
              </a:rPr>
              <a:t>Упражнения с мячами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49275"/>
            <a:ext cx="7921625" cy="2016125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ru-RU" sz="2000" smtClean="0">
                <a:solidFill>
                  <a:srgbClr val="003300"/>
                </a:solidFill>
              </a:rPr>
              <a:t>учиться захватывать мяч всей кистью и отпускать его;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000" smtClean="0">
                <a:solidFill>
                  <a:srgbClr val="003300"/>
                </a:solidFill>
              </a:rPr>
              <a:t>катать мяч по часовой стрелке;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000" smtClean="0">
                <a:solidFill>
                  <a:srgbClr val="003300"/>
                </a:solidFill>
              </a:rPr>
              <a:t>держать одной рукой – другой рукой выполнить ввинчивающие движения, пощелкивания, пощипывания. 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		Выполнять упражнения надо обязательно каждой рукой по очереди.</a:t>
            </a:r>
          </a:p>
        </p:txBody>
      </p:sp>
      <p:pic>
        <p:nvPicPr>
          <p:cNvPr id="13316" name="Picture 4" descr="D:\ФОТО\разное\IMG_4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492375"/>
            <a:ext cx="54721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i?id=357051606-6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941888"/>
            <a:ext cx="28813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i?id=206596534-1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781300"/>
            <a:ext cx="31305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50000">
              <a:schemeClr val="folHlink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5" name="Rectangle 7"/>
          <p:cNvSpPr>
            <a:spLocks noGrp="1" noChangeArrowheads="1"/>
          </p:cNvSpPr>
          <p:nvPr>
            <p:ph type="title"/>
          </p:nvPr>
        </p:nvSpPr>
        <p:spPr>
          <a:xfrm>
            <a:off x="1285852" y="0"/>
            <a:ext cx="5589611" cy="765175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chemeClr val="tx1"/>
                </a:solidFill>
              </a:rPr>
              <a:t>Упражнение с четками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7812088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00"/>
                </a:solidFill>
              </a:rPr>
              <a:t>		</a:t>
            </a:r>
            <a:r>
              <a:rPr lang="ru-RU" sz="2000" smtClean="0">
                <a:solidFill>
                  <a:srgbClr val="003300"/>
                </a:solidFill>
              </a:rPr>
              <a:t>Четки можно купить или сделать из крупных бусин. Ребенок проговаривает строчку стихотворения и откладывает бусину (но не как на счетах, а держа четки этой же рукой). Работают 1-й, 2-й 3-й пальцы, а 4-й и 5-й держат четки. Упражнение выполняется попеременно каждой рукой.</a:t>
            </a:r>
          </a:p>
        </p:txBody>
      </p:sp>
      <p:pic>
        <p:nvPicPr>
          <p:cNvPr id="191496" name="Picture 8" descr="P1030360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5292725" y="4213225"/>
            <a:ext cx="3527425" cy="264477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4341" name="Picture 6" descr="http://im2-tub-ua.yandex.net/i?id=10489156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88913"/>
            <a:ext cx="20510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79316540_r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076700"/>
            <a:ext cx="33766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http://im0-tub-ua.yandex.net/i?id=4827579-5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133600"/>
            <a:ext cx="3168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im5-tub-ua.yandex.net/i?id=6974841-4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133600"/>
            <a:ext cx="280828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5" grpId="0" autoUpdateAnimBg="0"/>
      <p:bldP spid="19149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057" y="115888"/>
            <a:ext cx="4819655" cy="66198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Игры с пуговицами</a:t>
            </a:r>
          </a:p>
        </p:txBody>
      </p:sp>
      <p:sp>
        <p:nvSpPr>
          <p:cNvPr id="193545" name="Rectangle 9"/>
          <p:cNvSpPr>
            <a:spLocks noGrp="1" noChangeArrowheads="1"/>
          </p:cNvSpPr>
          <p:nvPr>
            <p:ph idx="1"/>
          </p:nvPr>
        </p:nvSpPr>
        <p:spPr>
          <a:xfrm>
            <a:off x="3203575" y="765175"/>
            <a:ext cx="5689600" cy="29511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990033"/>
                </a:solidFill>
              </a:rPr>
              <a:t>Пуговичный массаж:</a:t>
            </a:r>
          </a:p>
          <a:p>
            <a:pPr eaLnBrk="1" hangingPunct="1"/>
            <a:r>
              <a:rPr lang="ru-RU" sz="2000" smtClean="0">
                <a:solidFill>
                  <a:srgbClr val="990033"/>
                </a:solidFill>
              </a:rPr>
              <a:t>Заполните просторную коробку пуговицами.</a:t>
            </a:r>
          </a:p>
          <a:p>
            <a:pPr eaLnBrk="1" hangingPunct="1"/>
            <a:r>
              <a:rPr lang="ru-RU" sz="2000" smtClean="0">
                <a:solidFill>
                  <a:srgbClr val="990033"/>
                </a:solidFill>
              </a:rPr>
              <a:t>Опустите руки в коробку;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990033"/>
                </a:solidFill>
              </a:rPr>
              <a:t>     Перетирайте пуговицы между ладонями;</a:t>
            </a:r>
          </a:p>
          <a:p>
            <a:pPr eaLnBrk="1" hangingPunct="1"/>
            <a:r>
              <a:rPr lang="ru-RU" sz="2000" smtClean="0">
                <a:solidFill>
                  <a:srgbClr val="990033"/>
                </a:solidFill>
              </a:rPr>
              <a:t>Пересыпайте их из ладошки в ладошку;</a:t>
            </a:r>
          </a:p>
          <a:p>
            <a:pPr eaLnBrk="1" hangingPunct="1"/>
            <a:r>
              <a:rPr lang="ru-RU" sz="2000" smtClean="0">
                <a:solidFill>
                  <a:srgbClr val="990033"/>
                </a:solidFill>
              </a:rPr>
              <a:t>Найдите самую большую пуговицу, самую маленькую, квадратную, гладкую и пр.</a:t>
            </a:r>
          </a:p>
        </p:txBody>
      </p:sp>
      <p:pic>
        <p:nvPicPr>
          <p:cNvPr id="15364" name="Picture 7" descr="D:\ФОТО\разное\IMG_4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81300"/>
            <a:ext cx="28622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D:\ФОТО\разное\IMG_44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9527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i?id=481697202-5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941888"/>
            <a:ext cx="24479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i?id=318173043-6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3644900"/>
            <a:ext cx="18732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35720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3716338"/>
            <a:ext cx="28082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i?id=293404760-6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5013325"/>
            <a:ext cx="25923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4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12" y="0"/>
            <a:ext cx="3586176" cy="54927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</a:rPr>
              <a:t>Игры с бусами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188913"/>
            <a:ext cx="89646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  <a:p>
            <a:pPr eaLnBrk="0" hangingPunct="0"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Нанизывание бусин на нитку. Чем меньше возраст детей,тем крупнее должны быть бусины. Старшим дошкольникам можно нанизывать бисер, а чтобы это было не простое нанизывание </a:t>
            </a:r>
            <a:r>
              <a:rPr lang="ru-RU" altLang="zh-CN" sz="2000">
                <a:ea typeface="SimSun" pitchFamily="2" charset="-122"/>
                <a:cs typeface="Times New Roman" pitchFamily="18" charset="0"/>
              </a:rPr>
              <a:t>–</a:t>
            </a: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делайте бусы, ожерелья, браслеты и т. п. </a:t>
            </a:r>
            <a:endParaRPr lang="ru-RU" altLang="zh-CN" sz="2000"/>
          </a:p>
          <a:p>
            <a:pPr eaLnBrk="0" hangingPunct="0"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</a:rPr>
              <a:t>Сортировка бусин. Бусины смешиваются в одной ёмкости, а потом сортируются по цвету, форме, размеру. Чтобы детям не было скучно, активизируйте свою фантазию. Пусть красные бусины </a:t>
            </a:r>
            <a:r>
              <a:rPr lang="ru-RU" altLang="zh-CN" sz="2000">
                <a:ea typeface="SimSun" pitchFamily="2" charset="-122"/>
              </a:rPr>
              <a:t>–</a:t>
            </a:r>
            <a:r>
              <a:rPr lang="ru-RU" altLang="zh-CN" sz="2000">
                <a:latin typeface="Times New Roman" pitchFamily="18" charset="0"/>
                <a:ea typeface="SimSun" pitchFamily="2" charset="-122"/>
              </a:rPr>
              <a:t> это будет угощение для мишки, а зелёные </a:t>
            </a:r>
            <a:r>
              <a:rPr lang="ru-RU" altLang="zh-CN" sz="2000">
                <a:ea typeface="SimSun" pitchFamily="2" charset="-122"/>
              </a:rPr>
              <a:t>–</a:t>
            </a:r>
            <a:r>
              <a:rPr lang="ru-RU" altLang="zh-CN" sz="2000">
                <a:latin typeface="Times New Roman" pitchFamily="18" charset="0"/>
                <a:ea typeface="SimSun" pitchFamily="2" charset="-122"/>
              </a:rPr>
              <a:t> для зайки. Это занятие требует большой усидчивости и внимания.</a:t>
            </a:r>
            <a:endParaRPr lang="ru-RU" altLang="zh-CN" sz="2000"/>
          </a:p>
          <a:p>
            <a:pPr eaLnBrk="0" hangingPunct="0"/>
            <a:endParaRPr lang="ru-RU" altLang="zh-CN"/>
          </a:p>
        </p:txBody>
      </p:sp>
      <p:pic>
        <p:nvPicPr>
          <p:cNvPr id="16388" name="Picture 6" descr="i?id=344931884-3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941888"/>
            <a:ext cx="21605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i?id=108845380-1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437063"/>
            <a:ext cx="2017713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i?id=70995039-0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508500"/>
            <a:ext cx="19431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i?id=317050917-6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924175"/>
            <a:ext cx="25622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i?id=269898823-52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2852738"/>
            <a:ext cx="19446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i?id=598987-07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27875" y="2852738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http://im2-tub-ua.yandex.net/i?id=27942266-00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2781300"/>
            <a:ext cx="23050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3" descr="http://im3-tub-ua.yandex.net/i?id=234957058-24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1413" y="4581525"/>
            <a:ext cx="21431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0"/>
            <a:ext cx="4500594" cy="5492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chemeClr val="tx1"/>
                </a:solidFill>
              </a:rPr>
              <a:t>Игры с пластилином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2420938"/>
            <a:ext cx="3779838" cy="18002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1800" smtClean="0">
                <a:solidFill>
                  <a:srgbClr val="990033"/>
                </a:solidFill>
              </a:rPr>
              <a:t>Мнем и отщипываем</a:t>
            </a:r>
          </a:p>
          <a:p>
            <a:pPr eaLnBrk="1" hangingPunct="1"/>
            <a:r>
              <a:rPr lang="ru-RU" sz="1800" smtClean="0">
                <a:solidFill>
                  <a:srgbClr val="990033"/>
                </a:solidFill>
              </a:rPr>
              <a:t>Надавливаем и размазываем</a:t>
            </a:r>
          </a:p>
          <a:p>
            <a:pPr eaLnBrk="1" hangingPunct="1"/>
            <a:r>
              <a:rPr lang="ru-RU" sz="1800" smtClean="0">
                <a:solidFill>
                  <a:srgbClr val="990033"/>
                </a:solidFill>
              </a:rPr>
              <a:t>Скатываем шарики, раскатываем колбаски</a:t>
            </a:r>
          </a:p>
          <a:p>
            <a:pPr eaLnBrk="1" hangingPunct="1"/>
            <a:r>
              <a:rPr lang="ru-RU" sz="1800" smtClean="0">
                <a:solidFill>
                  <a:srgbClr val="990033"/>
                </a:solidFill>
              </a:rPr>
              <a:t>Режем на кусочки</a:t>
            </a:r>
          </a:p>
          <a:p>
            <a:pPr eaLnBrk="1" hangingPunct="1"/>
            <a:r>
              <a:rPr lang="ru-RU" sz="1800" smtClean="0">
                <a:solidFill>
                  <a:srgbClr val="990033"/>
                </a:solidFill>
              </a:rPr>
              <a:t>Лепим картинки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0" y="476250"/>
            <a:ext cx="66960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990033"/>
                </a:solidFill>
              </a:rPr>
              <a:t>	</a:t>
            </a:r>
            <a:r>
              <a:rPr lang="ru-RU" sz="1600">
                <a:solidFill>
                  <a:srgbClr val="990033"/>
                </a:solidFill>
              </a:rPr>
              <a:t>Для детей со слабыми мышцами рук очень полезно проводить занятия лепкой из пластилина,глины,соленого теста. </a:t>
            </a:r>
          </a:p>
        </p:txBody>
      </p:sp>
      <p:pic>
        <p:nvPicPr>
          <p:cNvPr id="17413" name="Picture 8" descr="D:\ФОТО\разное\IMG_4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989138"/>
            <a:ext cx="2817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D:\ФОТО\разное\IMG_4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508500"/>
            <a:ext cx="2965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i?id=107422320-4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205038"/>
            <a:ext cx="24495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i?id=175357046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437063"/>
            <a:ext cx="26638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 descr="i?id=284377931-34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4365625"/>
            <a:ext cx="24225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 descr="i?id=173748147-4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6175" y="188913"/>
            <a:ext cx="27019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Прямоугольник 11"/>
          <p:cNvSpPr>
            <a:spLocks noChangeArrowheads="1"/>
          </p:cNvSpPr>
          <p:nvPr/>
        </p:nvSpPr>
        <p:spPr bwMode="auto">
          <a:xfrm>
            <a:off x="0" y="1628775"/>
            <a:ext cx="5724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При помощи пластилина ребёнок развивает гибкость и подвижность своих пальцев, что, в свою очередь, способствует улучшению речи. </a:t>
            </a:r>
          </a:p>
        </p:txBody>
      </p:sp>
      <p:sp>
        <p:nvSpPr>
          <p:cNvPr id="17420" name="Прямоугольник 12"/>
          <p:cNvSpPr>
            <a:spLocks noChangeArrowheads="1"/>
          </p:cNvSpPr>
          <p:nvPr/>
        </p:nvSpPr>
        <p:spPr bwMode="auto">
          <a:xfrm>
            <a:off x="0" y="908050"/>
            <a:ext cx="6516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Начинать можно с простых шариков и колбасок, постепенно усложняя задания. Главное, чтобы материал для лепки был мягким и пластичным.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6234140" cy="54927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</a:rPr>
              <a:t>Игры с крупой,горохом,фасолью</a:t>
            </a:r>
          </a:p>
        </p:txBody>
      </p:sp>
      <p:pic>
        <p:nvPicPr>
          <p:cNvPr id="18435" name="Picture 7" descr="D:\ФОТО\разное\IMG_44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989138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D:\ФОТО\разное\IMG_4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084763"/>
            <a:ext cx="1944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i?id=1089933424-1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1916113"/>
            <a:ext cx="19764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i?id=67402689-2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3050" y="1916113"/>
            <a:ext cx="252095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11"/>
          <p:cNvSpPr>
            <a:spLocks noChangeArrowheads="1"/>
          </p:cNvSpPr>
          <p:nvPr/>
        </p:nvSpPr>
        <p:spPr bwMode="auto">
          <a:xfrm>
            <a:off x="250825" y="476250"/>
            <a:ext cx="8497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Крупы являются хорошим массирующим материалом –  ребёнок должен их перебрать по разным ёмкостям, растирать их в руках. </a:t>
            </a:r>
          </a:p>
        </p:txBody>
      </p:sp>
      <p:sp>
        <p:nvSpPr>
          <p:cNvPr id="18440" name="Прямоугольник 12"/>
          <p:cNvSpPr>
            <a:spLocks noChangeArrowheads="1"/>
          </p:cNvSpPr>
          <p:nvPr/>
        </p:nvSpPr>
        <p:spPr bwMode="auto">
          <a:xfrm>
            <a:off x="0" y="1052513"/>
            <a:ext cx="27717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Прячем ручки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Пересыпаем крупу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Дождь, град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Покормим птичек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Разложи по тарелочкам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Вкусная кашка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Найди игрушку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Игра «Золушка»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«Отгадай, какая крупа в мешочке»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«Сухой бассейн» из гороха и фасоли</a:t>
            </a:r>
          </a:p>
        </p:txBody>
      </p:sp>
      <p:sp>
        <p:nvSpPr>
          <p:cNvPr id="18441" name="Прямоугольник 13"/>
          <p:cNvSpPr>
            <a:spLocks noChangeArrowheads="1"/>
          </p:cNvSpPr>
          <p:nvPr/>
        </p:nvSpPr>
        <p:spPr bwMode="auto">
          <a:xfrm>
            <a:off x="2195513" y="1052513"/>
            <a:ext cx="6948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«Найди меня» -в небольшую ёмкость насыпается горох или фасоль, туда же помещаются мелкие игрушки. Всё размешивается, и ребёнок должен найти на ощупь игрушки. </a:t>
            </a:r>
          </a:p>
        </p:txBody>
      </p:sp>
      <p:pic>
        <p:nvPicPr>
          <p:cNvPr id="18442" name="Picture 13" descr="i?id=295034245-52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724400"/>
            <a:ext cx="20161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i?id=476562988-23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975" y="5157788"/>
            <a:ext cx="21177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5" descr="i?id=246291080-24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36449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6" descr="i?id=140343393-45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7900" y="3573463"/>
            <a:ext cx="1800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8" descr="http://im2-tub-ua.yandex.net/i?id=201657445-5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5060950"/>
            <a:ext cx="20891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0" descr="http://im3-tub-ua.yandex.net/i?id=251341907-45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75463" y="3933825"/>
            <a:ext cx="1944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CCFF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500306"/>
            <a:ext cx="8572560" cy="4357694"/>
          </a:xfrm>
        </p:spPr>
        <p:txBody>
          <a:bodyPr/>
          <a:lstStyle/>
          <a:p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Мелкая моторика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это совокупность скоординированных действий мышечной, костной и нервной систем человека, зачастую в сочетании со зрительной системой в выполнении мелких, точных движений кистями и пальцами рук и ног. Часто для понятия «мелкая моторика» используется такой термин как «ловкость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 психологов показали тесную связь движения пальцев рук и речи. Первая форма общения первобытных людей была языком жестов. Они давали  возможность людям объясняться друг с другом.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 - второй орган речи. Следовательно, развивая пальчики ребёнка, вы тем самым помогаете быстрее и успешнее овладевать речью.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Уровень развития речи детей находится в прямой зависимости от степени сформированности тонких движений пальцев рук.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0" y="0"/>
            <a:ext cx="8893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accent2"/>
                </a:solidFill>
              </a:rPr>
              <a:t>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i?id=147822879-2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500042"/>
            <a:ext cx="27209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3078" name="Picture 5" descr="http://im0-tub-ua.yandex.net/i?id=211795712-65-72&amp;n=21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714744" y="285728"/>
            <a:ext cx="2527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3080" name="Picture 8" descr="i?id=16921330-2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6"/>
            <a:ext cx="29368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1" y="0"/>
            <a:ext cx="5227663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>Игры с песком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642917"/>
            <a:ext cx="5508625" cy="415450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800000"/>
                </a:solidFill>
              </a:rPr>
              <a:t>- </a:t>
            </a:r>
            <a:r>
              <a:rPr lang="ru-RU" sz="2400" dirty="0" smtClean="0"/>
              <a:t>Погладь рукой песок. Что ты чувствуешь? Какой песок? Как его сделать сырым? Попрыскай из пульверизатора.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Положи свою ладонь на песок. Это след от твоей ладони. А это след от моей ладони. Чей след больше? Чей меньше? Посмотри, какие следы можно сделать с помощью крышек от бутылок, палочек. Попробуй изобразить след кошки. Сделай большой след и маленький.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Я закопаю несколько игрушек, а ты попробуй найти.</a:t>
            </a:r>
          </a:p>
        </p:txBody>
      </p:sp>
      <p:pic>
        <p:nvPicPr>
          <p:cNvPr id="19460" name="Picture 9" descr="D:\ФОТО\разное\IMG_4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349500"/>
            <a:ext cx="2841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i?id=68988832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868863"/>
            <a:ext cx="2952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i?id=494180756-3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365625"/>
            <a:ext cx="2376488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i?id=84842765-3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229225"/>
            <a:ext cx="23526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i?id=278358339-0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188913"/>
            <a:ext cx="2952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0"/>
            <a:ext cx="3714776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</a:rPr>
              <a:t>Игры с бумагой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250"/>
            <a:ext cx="5292725" cy="3384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Бумагу можно рвать, мять, складывать, разрезать ножницами. Эти игры и упражнения помогут ребенку узнать, как обычная бумага превращается в красивые аппликации и забавные объемные игрушки.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Развитию точных движений и памяти помогают плетение ковриков из бумажных полос, занятия в технике «оригами»: складывание корабликов, самолетиков, цветов, животных и других фигурок. </a:t>
            </a:r>
          </a:p>
        </p:txBody>
      </p:sp>
      <p:pic>
        <p:nvPicPr>
          <p:cNvPr id="20484" name="Picture 4" descr="i?id=567755662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76250"/>
            <a:ext cx="1512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?id=517672158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5283200"/>
            <a:ext cx="18319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i?id=11365310-3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20605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i?id=350847585-7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789363"/>
            <a:ext cx="162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i?id=269243675-27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4149725"/>
            <a:ext cx="23050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i?id=667495294-5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5229225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i?id=57695691-03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2781300"/>
            <a:ext cx="1798638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i?id=15958972-25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4149725"/>
            <a:ext cx="20161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i?id=623084415-12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75463" y="188913"/>
            <a:ext cx="20891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5084787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Игры с природным материалом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8101013" cy="151288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990033"/>
                </a:solidFill>
              </a:rPr>
              <a:t>		</a:t>
            </a:r>
            <a:r>
              <a:rPr lang="ru-RU" sz="2400" dirty="0" smtClean="0"/>
              <a:t>Гуляя с детьми,обратите внимание на то, как щедро может одарить природа наблюдательного человека. Из камешков и палочек можно создавать интересные творческие композиции.Все это позволяет развивать тактильно-двигательное восприятие ребенка.</a:t>
            </a:r>
          </a:p>
        </p:txBody>
      </p:sp>
      <p:pic>
        <p:nvPicPr>
          <p:cNvPr id="139270" name="Picture 6" descr="P1030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08500"/>
            <a:ext cx="2808288" cy="210820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39271" name="Picture 7" descr="P1030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292600"/>
            <a:ext cx="2484437" cy="2366963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21510" name="Picture 7" descr="D:\ФОТО\разное\IMG_44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133600"/>
            <a:ext cx="29527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D:\ФОТО\разное\IMG_45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4365625"/>
            <a:ext cx="331311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 descr="i?id=484008488-0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463" y="2133600"/>
            <a:ext cx="20177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i?id=479944610-15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2492375"/>
            <a:ext cx="27352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0"/>
            <a:ext cx="5448322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</a:rPr>
              <a:t>Игры с конструктором</a:t>
            </a:r>
          </a:p>
        </p:txBody>
      </p:sp>
      <p:pic>
        <p:nvPicPr>
          <p:cNvPr id="22531" name="Picture 11" descr="D:\ФОТО\разное\IMG_4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102225"/>
            <a:ext cx="25193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179388" y="476250"/>
            <a:ext cx="896461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600" b="1" dirty="0"/>
              <a:t>Свободное конструирование – самый простой способ развития у ребёнка пространственного мышления, моторики, творческих потребностей и произвольных действий. Детали конструктора очень приятно держать и вертеть в маленьких, да и не только, ручках. Такой массаж рук благотворно воздействует на развитие осязания и мелкой моторики рук, а также полезен для здоровья. </a:t>
            </a:r>
          </a:p>
        </p:txBody>
      </p:sp>
      <p:pic>
        <p:nvPicPr>
          <p:cNvPr id="22533" name="Picture 7" descr="D:\ФОТО\разное\IMG_44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44900"/>
            <a:ext cx="34559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i?id=122925612-6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3716338"/>
            <a:ext cx="208915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i?id=350934156-24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152650"/>
            <a:ext cx="26638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i?id=58668672-34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785938"/>
            <a:ext cx="180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2" descr="i?id=177197607-63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2133600"/>
            <a:ext cx="16557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3" descr="i?id=167362968-36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28775"/>
            <a:ext cx="239236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5" descr="i?id=1045000729-69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8400" y="5013325"/>
            <a:ext cx="24479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3" descr="http://im6-tub-ua.yandex.net/i?id=185716702-40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79838" y="3284538"/>
            <a:ext cx="25923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188913"/>
            <a:ext cx="4086241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Игры с мозаикой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8569325" cy="11525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Игры с разными мозаиками способствуют развитию мелкой моторики, сообразительности и творческих способностей ребёнка</a:t>
            </a:r>
            <a:r>
              <a:rPr lang="ru-RU" sz="2800" dirty="0" smtClean="0"/>
              <a:t>. </a:t>
            </a:r>
          </a:p>
        </p:txBody>
      </p:sp>
      <p:pic>
        <p:nvPicPr>
          <p:cNvPr id="23556" name="Picture 6" descr="D:\ФОТО\разное\IMG_4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933825"/>
            <a:ext cx="32400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D:\ФОТО\разное\IMG_45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57338"/>
            <a:ext cx="29781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i?id=226207015-0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365625"/>
            <a:ext cx="17319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i?id=44315652-0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557338"/>
            <a:ext cx="22320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D:\ФОТО\разное\IMG_45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3" y="150018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 descr="D:\ФОТО\разное\IMG_452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3933825"/>
            <a:ext cx="36242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35150" y="0"/>
            <a:ext cx="5689600" cy="5492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chemeClr val="tx1"/>
                </a:solidFill>
              </a:rPr>
              <a:t>Шнуровки</a:t>
            </a:r>
          </a:p>
        </p:txBody>
      </p:sp>
      <p:pic>
        <p:nvPicPr>
          <p:cNvPr id="163846" name="Picture 6" descr="lem_mish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4365625"/>
            <a:ext cx="2092325" cy="2232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4580" name="Rectangle 13"/>
          <p:cNvSpPr>
            <a:spLocks noChangeArrowheads="1"/>
          </p:cNvSpPr>
          <p:nvPr/>
        </p:nvSpPr>
        <p:spPr bwMode="auto">
          <a:xfrm>
            <a:off x="0" y="169863"/>
            <a:ext cx="76676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dirty="0"/>
          </a:p>
          <a:p>
            <a:pPr eaLnBrk="0" hangingPunct="0">
              <a:buFontTx/>
              <a:buChar char="•"/>
            </a:pPr>
            <a:r>
              <a:rPr lang="ru-RU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игровой форме осуществляется развитие мелкой моторики рук, а, следовательно </a:t>
            </a:r>
            <a:r>
              <a:rPr lang="ru-RU" altLang="zh-CN" dirty="0">
                <a:ea typeface="SimSun" pitchFamily="2" charset="-122"/>
                <a:cs typeface="Times New Roman" pitchFamily="18" charset="0"/>
              </a:rPr>
              <a:t>–</a:t>
            </a:r>
            <a:r>
              <a:rPr lang="ru-RU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поэтапная подготовка ребёнка к письму. Игры-шнуровки созданы с целью развития мелкой моторики рук, усидчивости и глазомера. В процессе игры совершенствуется координация движений и гибкость кистей рук. </a:t>
            </a:r>
            <a:r>
              <a:rPr lang="ru-RU" altLang="zh-CN" dirty="0">
                <a:ea typeface="SimSun" pitchFamily="2" charset="-122"/>
                <a:cs typeface="Times New Roman" pitchFamily="18" charset="0"/>
              </a:rPr>
              <a:t>«</a:t>
            </a:r>
            <a:r>
              <a:rPr lang="ru-RU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Шнуровки</a:t>
            </a:r>
            <a:r>
              <a:rPr lang="ru-RU" altLang="zh-CN" dirty="0">
                <a:ea typeface="SimSun" pitchFamily="2" charset="-122"/>
                <a:cs typeface="Times New Roman" pitchFamily="18" charset="0"/>
              </a:rPr>
              <a:t>»</a:t>
            </a:r>
            <a:r>
              <a:rPr lang="ru-RU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способствуют развитию мелкой моторики, логического мышления, и как результат </a:t>
            </a:r>
            <a:r>
              <a:rPr lang="ru-RU" altLang="zh-CN" dirty="0">
                <a:ea typeface="SimSun" pitchFamily="2" charset="-122"/>
                <a:cs typeface="Times New Roman" pitchFamily="18" charset="0"/>
              </a:rPr>
              <a:t>–</a:t>
            </a:r>
            <a:r>
              <a:rPr lang="ru-RU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стимулируют развитие органов артикуляции (речевого аппарата). </a:t>
            </a:r>
            <a:endParaRPr lang="ru-RU" altLang="zh-CN" dirty="0"/>
          </a:p>
          <a:p>
            <a:pPr eaLnBrk="0" hangingPunct="0"/>
            <a:endParaRPr lang="ru-RU" altLang="zh-CN" dirty="0"/>
          </a:p>
        </p:txBody>
      </p:sp>
      <p:pic>
        <p:nvPicPr>
          <p:cNvPr id="24581" name="Picture 15" descr="i?id=3741882-3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492375"/>
            <a:ext cx="230981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6" descr="i?id=304556860-1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2205038"/>
            <a:ext cx="2305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7" descr="i?id=482255137-7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4437063"/>
            <a:ext cx="2592388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8" descr="i?id=431066645-53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404813"/>
            <a:ext cx="1512888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9" descr="i?id=237327899-55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4652963"/>
            <a:ext cx="31686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0" descr="i?id=275830339-56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2276475"/>
            <a:ext cx="3168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3" y="0"/>
            <a:ext cx="6961209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</a:rPr>
              <a:t>Игры с веревочкой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49275"/>
            <a:ext cx="8964612" cy="1800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	</a:t>
            </a:r>
            <a:r>
              <a:rPr lang="ru-RU" sz="1800" dirty="0" smtClean="0">
                <a:solidFill>
                  <a:schemeClr val="accent2"/>
                </a:solidFill>
              </a:rPr>
              <a:t>	</a:t>
            </a:r>
            <a:r>
              <a:rPr lang="ru-RU" sz="1800" dirty="0" smtClean="0"/>
              <a:t>Как и любая игра, требующая концентрации внимания, игры с веревочкой производят психотерапевтический эффект, позволяя отключаться на время от забот повседневности. Врачи-физиотерапевты убеждаются, что упражнения с веревкой способствуют более быстрому восстановлению моторики пальцев после полученных травм рук. Учителя математики находят их полезными для объяснения некоторых абстрактных понятий и терминов. </a:t>
            </a:r>
          </a:p>
        </p:txBody>
      </p:sp>
      <p:pic>
        <p:nvPicPr>
          <p:cNvPr id="148484" name="Picture 4" descr="Pulele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675" y="4292600"/>
            <a:ext cx="2674938" cy="2305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8485" name="Picture 5" descr="gardner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157788"/>
            <a:ext cx="2600325" cy="1431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606" name="Picture 7" descr="D:\ФОТО\разное\IMG_44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205038"/>
            <a:ext cx="2952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i?id=10452630-1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8713" y="2205038"/>
            <a:ext cx="27781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i?id=488040253-57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2492375"/>
            <a:ext cx="23749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" descr="D:\ФОТО\разное\IMG_44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4652963"/>
            <a:ext cx="28082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5" y="0"/>
            <a:ext cx="7912127" cy="9223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Шитье, вязание, плетение, застежки</a:t>
            </a:r>
          </a:p>
        </p:txBody>
      </p:sp>
      <p:pic>
        <p:nvPicPr>
          <p:cNvPr id="144388" name="Picture 4" descr="8_04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832225"/>
            <a:ext cx="2486025" cy="2738438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44389" name="Picture 5" descr="8_03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68413"/>
            <a:ext cx="2138363" cy="1944687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44390" name="Picture 6" descr="1_01_02_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573463"/>
            <a:ext cx="3316288" cy="2970212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44394" name="Picture 10" descr="terem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1196975"/>
            <a:ext cx="2778125" cy="24479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44395" name="Picture 11" descr="P1030334"/>
          <p:cNvPicPr>
            <a:picLocks noChangeAspect="1" noChangeArrowheads="1"/>
          </p:cNvPicPr>
          <p:nvPr/>
        </p:nvPicPr>
        <p:blipFill>
          <a:blip r:embed="rId7"/>
          <a:srcRect l="6377" t="11928" r="20532" b="-105"/>
          <a:stretch>
            <a:fillRect/>
          </a:stretch>
        </p:blipFill>
        <p:spPr bwMode="auto">
          <a:xfrm>
            <a:off x="250825" y="3716338"/>
            <a:ext cx="1655763" cy="26638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6632" name="Picture 8" descr="i?id=176231394-05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79675" y="1125538"/>
            <a:ext cx="33162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0"/>
            <a:ext cx="3802075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chemeClr val="tx1"/>
                </a:solidFill>
              </a:rPr>
              <a:t>Куклы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8964613" cy="1223963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	</a:t>
            </a:r>
            <a:r>
              <a:rPr lang="ru-RU" sz="1800" dirty="0" smtClean="0">
                <a:solidFill>
                  <a:srgbClr val="800000"/>
                </a:solidFill>
              </a:rPr>
              <a:t>	</a:t>
            </a:r>
            <a:r>
              <a:rPr lang="ru-RU" sz="1800" b="1" dirty="0" smtClean="0"/>
              <a:t>Для развития мелкой моторики используются куклы, соответствующие возможностям ребенка и развивающие их. Куклы бывают разные: петрушечные куклы, вязаные пальчиковые куклы, мягкие подвижные «куклы-рукавички», комбинированные куклы, «я–куклы», куклы-марионетки.</a:t>
            </a:r>
          </a:p>
        </p:txBody>
      </p:sp>
      <p:pic>
        <p:nvPicPr>
          <p:cNvPr id="27652" name="Picture 8" descr="D:\ФОТО\разное\IMG_4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9138"/>
            <a:ext cx="30972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D:\ФОТО\разное\IMG_44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292600"/>
            <a:ext cx="28082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i?id=597409122-5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916113"/>
            <a:ext cx="29876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10303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08500"/>
            <a:ext cx="3024188" cy="218757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7656" name="Picture 8" descr="D:\ФОТО\разное\IMG_446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8375" y="4292600"/>
            <a:ext cx="3095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http://im7-tub-ua.yandex.net/i?id=80223339-67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2060575"/>
            <a:ext cx="25923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CCECFF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0"/>
            <a:ext cx="68405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>Кубики, пирамидки</a:t>
            </a:r>
            <a:r>
              <a:rPr lang="ru-RU" sz="4000" b="1" dirty="0" smtClean="0">
                <a:solidFill>
                  <a:schemeClr val="accent2"/>
                </a:solidFill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endParaRPr lang="ru-RU" sz="4000" b="1" dirty="0" smtClean="0">
              <a:solidFill>
                <a:schemeClr val="accent2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9144000" cy="1943100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/>
              <a:t>Пирамидка – это одна из базовых развивающих игрушек для ребёнка конца первого, всего второго и третьего года жизни. Эта игрушка помогает развивать мелкую моторику, логическое мышление, освоение новых форм, различных форм и размеров, а также цветов. </a:t>
            </a:r>
          </a:p>
          <a:p>
            <a:r>
              <a:rPr lang="ru-RU" sz="1400" b="1" dirty="0" smtClean="0"/>
              <a:t>Кубики. Данная игрушка появляется в жизни малыша с самого раннего детства. При помощи деревянных или пластмассовых кубиков можно конструировать башни, строить крепости и дома. Кроме того, продаются деревянные кубики с нанесёнными на них картинками (например, овощи, домашние животные, герои сказок), благодаря которым игра в кубики переходит в собирание картинки. Это уже не только развитие мелкой моторики и пространственного мышления, но и развитие внимания и логики. </a:t>
            </a:r>
          </a:p>
        </p:txBody>
      </p:sp>
      <p:pic>
        <p:nvPicPr>
          <p:cNvPr id="28676" name="Picture 4" descr="D:\ФОТО\разное\IMG_4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508500"/>
            <a:ext cx="2736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D:\ФОТО\разное\IMG_4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420938"/>
            <a:ext cx="2520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D:\ФОТО\разное\IMG_45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508500"/>
            <a:ext cx="32400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i?id=125978197-0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492375"/>
            <a:ext cx="19431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 descr="i?id=157847510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708275"/>
            <a:ext cx="1800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0" descr="i?id=559136301-55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2492375"/>
            <a:ext cx="19431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i?id=387444938-41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4868863"/>
            <a:ext cx="23764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50000">
              <a:srgbClr val="CCE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4749803" cy="409575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кистей рук.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кистей улучшает кровообращение рук. Раздражая кожный покров, импульсы поступают в головной мозг, в речевые области, улучшая тем самым речевой процесс ребёнка.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проводится большим и указательными пальцами. Массаж начинается и заканчивается поглаживанием всей кисти. С каждым пальчиком работаем отдельно. Движения идут от кончика пальца к его основанию.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Приёмы: поглаживание- пощипывание- поглаживание- растирание-поглаживание- спиралевидное растирание -поглаживание-похлопывание-поглаживание.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Длительность-20 минут обе руки.</a:t>
            </a:r>
          </a:p>
          <a:p>
            <a:pPr>
              <a:buNone/>
            </a:pPr>
            <a:endParaRPr lang="ru-RU" sz="1600" b="1" dirty="0" smtClean="0"/>
          </a:p>
        </p:txBody>
      </p:sp>
      <p:pic>
        <p:nvPicPr>
          <p:cNvPr id="4099" name="Picture 7" descr="i?id=81102006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33131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i?id=274411840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714884"/>
            <a:ext cx="29956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i?id=84997910-2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14290"/>
            <a:ext cx="230029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4752975" cy="908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endParaRPr lang="ru-RU" sz="4000" b="1" i="1" dirty="0" smtClean="0">
              <a:solidFill>
                <a:schemeClr val="tx1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"/>
            <a:ext cx="8569325" cy="24209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</a:t>
            </a:r>
            <a:r>
              <a:rPr lang="ru-RU" sz="2400" b="1" dirty="0" smtClean="0"/>
              <a:t>Пазлы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dirty="0" smtClean="0"/>
              <a:t>Собирая </a:t>
            </a:r>
            <a:r>
              <a:rPr lang="ru-RU" sz="1800" dirty="0" smtClean="0"/>
              <a:t>красочные картинки,ребенок развивает не только мелкую моторику, но и внимательность, сообразительность, логическое мышление, координирование работы глаз и кистей рук.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dirty="0" smtClean="0"/>
              <a:t> Деревянные пазлы, или рамки-вкладыши, способствуют развитию мелкой моторики рук, самостоятельности, внимания, цветового восприятия, целостного восприятия предмета, логического и ассоциативного мышления ребёнка. Впервые такие рамки были использованы Марией Монтессори.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702" name="Picture 6" descr="D:\ФОТО\разное\IMG_4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581525"/>
            <a:ext cx="25923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i?id=22149574-6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2492375"/>
            <a:ext cx="201771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i?id=234674709-6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781300"/>
            <a:ext cx="19446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" descr="i?id=107186073-1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4997450"/>
            <a:ext cx="235267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1" descr="i?id=246195411-4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5650" y="2636838"/>
            <a:ext cx="20939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3" descr="i?id=25247595-67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2636838"/>
            <a:ext cx="20780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4" descr="i?id=611297420-59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54550"/>
            <a:ext cx="1628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5" descr="spb_b_1054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05613" y="4437063"/>
            <a:ext cx="23383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162819" grpId="0" build="p" autoUpdateAnimBg="0" advAuto="0"/>
      <p:bldP spid="1628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0"/>
            <a:ext cx="7859713" cy="1844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smtClean="0">
                <a:solidFill>
                  <a:srgbClr val="000066"/>
                </a:solidFill>
              </a:rPr>
              <a:t>Рисование , трафарет</a:t>
            </a:r>
            <a:r>
              <a:rPr lang="ru-RU" sz="1800" smtClean="0">
                <a:solidFill>
                  <a:srgbClr val="000066"/>
                </a:solidFill>
              </a:rPr>
              <a:t> </a:t>
            </a:r>
            <a:r>
              <a:rPr lang="ru-RU" sz="2000" smtClean="0">
                <a:solidFill>
                  <a:srgbClr val="000066"/>
                </a:solidFill>
              </a:rPr>
              <a:t>– занятие, любимое всеми детьми и очень полезное. И не обязательно рисовать только карандашом или кистью на бумаге или картоне. Можно рисовать на снегу и песке, на запотевшем окне и асфальте. Полезно рисовать пальцем, ладонью, палочкой, делать отпечатки кусочком ваты, скомканной бумаги.</a:t>
            </a:r>
            <a:endParaRPr lang="ru-RU" sz="2000" smtClean="0">
              <a:solidFill>
                <a:schemeClr val="accent2"/>
              </a:solidFill>
            </a:endParaRPr>
          </a:p>
        </p:txBody>
      </p:sp>
      <p:pic>
        <p:nvPicPr>
          <p:cNvPr id="30723" name="Picture 2" descr="D:\ФОТО\разное\IMG_4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76700"/>
            <a:ext cx="3097212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D:\ФОТО\разное\IMG_45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149725"/>
            <a:ext cx="25923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86536538_large_fruktiyagodi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221163"/>
            <a:ext cx="280828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i?id=100829796-5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4288" y="1916113"/>
            <a:ext cx="149383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i?id=564351186-54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1916113"/>
            <a:ext cx="24907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 descr="i?id=613741419-15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513" y="1916113"/>
            <a:ext cx="22479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8" descr="i?id=542147776-04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1916113"/>
            <a:ext cx="24066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91512" cy="785794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>Игры с прищепками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4114800" cy="16573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/>
              <a:t>Игры с прищепками прекрасно развивают мускулатуру пальчиков ребенка, способствуют координации движения рук.</a:t>
            </a:r>
          </a:p>
        </p:txBody>
      </p:sp>
      <p:pic>
        <p:nvPicPr>
          <p:cNvPr id="31748" name="Picture 5" descr="&amp;Rcy;&amp;acy;&amp;zcy;&amp;vcy;&amp;icy;&amp;vcy;&amp;acy;&amp;yucy;&amp;shchcy;&amp;acy;&amp;yacy; &amp;icy;&amp;gcy;&amp;rcy;&amp;acy; &amp;scy; &amp;pcy;&amp;rcy;&amp;icy;&amp;shchcy;&amp;iecy;&amp;pcy;&amp;kcy;&amp;acy;&amp;m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908050"/>
            <a:ext cx="28797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1354019257_0dda48952abbc461658d86480a4dd1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92600"/>
            <a:ext cx="3057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i?id=197411815-5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366838"/>
            <a:ext cx="1727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i?id=8986015-45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3789363"/>
            <a:ext cx="230346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i?id=232654594-55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2514600"/>
            <a:ext cx="23764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" descr="D:\ФОТО\разное\IMG_45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716338"/>
            <a:ext cx="32400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78" y="0"/>
            <a:ext cx="4092584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</a:rPr>
              <a:t>Заключение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8748713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accent2"/>
                </a:solidFill>
              </a:rPr>
              <a:t>	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000" i="1" dirty="0" smtClean="0"/>
              <a:t>Развитие мелкой моторики и тактильно-двигательного восприятия у детей не только способствует речевому развитию, но и позволяет детям </a:t>
            </a:r>
            <a:r>
              <a:rPr lang="ru-RU" altLang="zh-CN" sz="2000" i="1" dirty="0" smtClean="0"/>
              <a:t>овладеть навыками письма, рисования, ручного труда, что в будущем поможет избежать многих проблем школьного обучения , л</a:t>
            </a:r>
            <a:r>
              <a:rPr lang="ru-RU" sz="2000" i="1" dirty="0" smtClean="0"/>
              <a:t>учше адаптироваться в практической жизни, научиться понимать многие явления окружающего мира. </a:t>
            </a: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395288" y="2357430"/>
            <a:ext cx="655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Не зря существует выражение, что наш ум – находится на кончиках наших пальцев. Поэтому если мы хотим, чтобы наши дети были умными и способными, то необходимо развивать мелкую моторику!</a:t>
            </a:r>
          </a:p>
        </p:txBody>
      </p:sp>
      <p:pic>
        <p:nvPicPr>
          <p:cNvPr id="32773" name="Picture 5" descr="i?id=424730624-1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673600"/>
            <a:ext cx="349091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http://im0-tub-ua.yandex.net/i?id=8926840-5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420938"/>
            <a:ext cx="20161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9" descr="http://im8-tub-ua.yandex.net/i?id=211556869-4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868863"/>
            <a:ext cx="295275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1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3"/>
            <a:ext cx="3929090" cy="735811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Пальчиковый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Массаж кистей рук. Потребуется пластмассовая коробка с высокими краями. На 2/3 засыпаем крупой, горохом. Туда  прячутся мелкие предметы (животные, игрушки, буквы). Ребёнку необходимо найти предмет (задействовать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 кисть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                                                                                     </a:t>
            </a: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 для пальчиков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его изготовления потребуется 5-литровая пластмассовая бутылка из-под минеральной воды (любая другая емкость с прозрачными стенками, кроме стеклянной, тоже подойдет). Срежьте у бутылки верхнюю половину — вам потребуется нижняя часть. Для безопасности края среза обклейте скотчем или изолентой и наполните посуду любой крупой. В полученный «бассейн» спрячьте кубик. Покажите малышу другой кубик и попросите его отыскать такой же в «бассейне». Когда ребенок освоится с заданием, увеличьте количество «погруженных» предметов. Это могут быть шарики от пинг-понга, крышки от банок или чайные ложки.</a:t>
            </a:r>
          </a:p>
          <a:p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1"/>
            <a:ext cx="414340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4224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21497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429000"/>
            <a:ext cx="314327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333375"/>
            <a:ext cx="7775575" cy="6477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990033"/>
                </a:solidFill>
              </a:rPr>
              <a:t>Средства развития мелкой </a:t>
            </a:r>
            <a:r>
              <a:rPr lang="ru-RU" sz="2000" b="1" dirty="0" smtClean="0">
                <a:solidFill>
                  <a:srgbClr val="990033"/>
                </a:solidFill>
              </a:rPr>
              <a:t>моторики</a:t>
            </a:r>
            <a:r>
              <a:rPr lang="ru-RU" sz="2000" b="1" dirty="0" smtClean="0">
                <a:solidFill>
                  <a:srgbClr val="990033"/>
                </a:solidFill>
              </a:rPr>
              <a:t> </a:t>
            </a:r>
            <a:r>
              <a:rPr lang="ru-RU" sz="2000" b="1" dirty="0" smtClean="0">
                <a:solidFill>
                  <a:srgbClr val="990033"/>
                </a:solidFill>
              </a:rPr>
              <a:t>в домашних условиях</a:t>
            </a:r>
            <a:endParaRPr lang="ru-RU" sz="2000" b="1" u="sng" dirty="0" smtClean="0">
              <a:solidFill>
                <a:srgbClr val="990033"/>
              </a:solidFill>
            </a:endParaRPr>
          </a:p>
        </p:txBody>
      </p:sp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323850" y="2565400"/>
            <a:ext cx="3024188" cy="15843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1" name="Oval 5"/>
          <p:cNvSpPr>
            <a:spLocks noChangeArrowheads="1"/>
          </p:cNvSpPr>
          <p:nvPr/>
        </p:nvSpPr>
        <p:spPr bwMode="auto">
          <a:xfrm>
            <a:off x="250825" y="1052513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2" name="Oval 6"/>
          <p:cNvSpPr>
            <a:spLocks noChangeArrowheads="1"/>
          </p:cNvSpPr>
          <p:nvPr/>
        </p:nvSpPr>
        <p:spPr bwMode="auto">
          <a:xfrm>
            <a:off x="395288" y="436562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3059113" y="184467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5867400" y="2708275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5" name="Oval 9"/>
          <p:cNvSpPr>
            <a:spLocks noChangeArrowheads="1"/>
          </p:cNvSpPr>
          <p:nvPr/>
        </p:nvSpPr>
        <p:spPr bwMode="auto">
          <a:xfrm>
            <a:off x="5867400" y="4365625"/>
            <a:ext cx="3097213" cy="12954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Вода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Песок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 Куклы</a:t>
            </a:r>
          </a:p>
          <a:p>
            <a:endParaRPr lang="ru-RU"/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5715008" y="1142984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7" name="Oval 11"/>
          <p:cNvSpPr>
            <a:spLocks noChangeArrowheads="1"/>
          </p:cNvSpPr>
          <p:nvPr/>
        </p:nvSpPr>
        <p:spPr bwMode="auto">
          <a:xfrm>
            <a:off x="3203575" y="3573463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755650" y="1341438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Пластилин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Ножницы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6156325" y="1125538"/>
            <a:ext cx="223361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Бумага , оригами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Раскраски-штриховки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900113" y="2565400"/>
            <a:ext cx="20161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Крупа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Бусы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Пуговицы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Прищепки</a:t>
            </a:r>
            <a:r>
              <a:rPr lang="ru-RU" sz="1600">
                <a:solidFill>
                  <a:srgbClr val="990033"/>
                </a:solidFill>
              </a:rPr>
              <a:t/>
            </a:r>
            <a:br>
              <a:rPr lang="ru-RU" sz="1600">
                <a:solidFill>
                  <a:srgbClr val="990033"/>
                </a:solidFill>
              </a:rPr>
            </a:br>
            <a:endParaRPr lang="ru-RU" sz="1600">
              <a:solidFill>
                <a:srgbClr val="990033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3492500" y="1989138"/>
            <a:ext cx="208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Природный материал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3635375" y="3500438"/>
            <a:ext cx="2089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Нитки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Веревки 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Шнурки </a:t>
            </a: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6372225" y="2781300"/>
            <a:ext cx="19431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Пальчиковая гимнастика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Массаж</a:t>
            </a:r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3132138" y="5300663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900113" y="4365625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Конструктор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Мозаика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Пазлы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3203575" y="5373688"/>
            <a:ext cx="2952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Карандаши</a:t>
            </a: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ru-RU">
                <a:solidFill>
                  <a:srgbClr val="990033"/>
                </a:solidFill>
              </a:rPr>
              <a:t>Счетные палочки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101" grpId="0" animBg="1"/>
      <p:bldP spid="132102" grpId="0" animBg="1"/>
      <p:bldP spid="132103" grpId="0" animBg="1"/>
      <p:bldP spid="132104" grpId="0" animBg="1"/>
      <p:bldP spid="132105" grpId="0" animBg="1"/>
      <p:bldP spid="132106" grpId="0" animBg="1"/>
      <p:bldP spid="132107" grpId="0" animBg="1"/>
      <p:bldP spid="132108" grpId="0"/>
      <p:bldP spid="132109" grpId="0"/>
      <p:bldP spid="132111" grpId="0"/>
      <p:bldP spid="132113" grpId="0"/>
      <p:bldP spid="132115" grpId="0"/>
      <p:bldP spid="132117" grpId="0"/>
      <p:bldP spid="132118" grpId="0" animBg="1"/>
      <p:bldP spid="132119" grpId="0"/>
      <p:bldP spid="132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333375"/>
            <a:ext cx="7775575" cy="6477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990033"/>
                </a:solidFill>
              </a:rPr>
              <a:t>Средства развития мелкой моторики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accent2"/>
                </a:solidFill>
              </a:rPr>
              <a:t>	</a:t>
            </a:r>
            <a:endParaRPr lang="ru-RU" sz="1400" smtClean="0">
              <a:solidFill>
                <a:schemeClr val="accent2"/>
              </a:solidFill>
            </a:endParaRPr>
          </a:p>
        </p:txBody>
      </p:sp>
      <p:pic>
        <p:nvPicPr>
          <p:cNvPr id="192535" name="Picture 23" descr="P1030369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50825" y="4149725"/>
            <a:ext cx="2592388" cy="244792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92536" name="Picture 24" descr="P1030353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3203575" y="1052513"/>
            <a:ext cx="2303463" cy="230505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92537" name="Picture 25" descr="P1030307"/>
          <p:cNvPicPr>
            <a:picLocks noChangeAspect="1" noChangeArrowheads="1"/>
          </p:cNvPicPr>
          <p:nvPr/>
        </p:nvPicPr>
        <p:blipFill>
          <a:blip r:embed="rId5">
            <a:lum bright="24000"/>
          </a:blip>
          <a:srcRect/>
          <a:stretch>
            <a:fillRect/>
          </a:stretch>
        </p:blipFill>
        <p:spPr bwMode="auto">
          <a:xfrm>
            <a:off x="6011863" y="4149725"/>
            <a:ext cx="2881312" cy="244792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6150" name="Picture 7" descr="D:\ФОТО\разное\IMG_4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981075"/>
            <a:ext cx="33131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981075"/>
            <a:ext cx="28797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D:\ФОТО\разное\IMG_44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3500438"/>
            <a:ext cx="2917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E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9"/>
          <p:cNvSpPr>
            <a:spLocks noChangeArrowheads="1"/>
          </p:cNvSpPr>
          <p:nvPr/>
        </p:nvSpPr>
        <p:spPr bwMode="auto">
          <a:xfrm>
            <a:off x="250825" y="692150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Массаж кистей рук, который можно начинать с самого младенчества. Это занятие и приятно, и полезно как для развития пальчиков, активизации речевых центров головного мозга, так и для общего развития ребёнка. </a:t>
            </a:r>
          </a:p>
        </p:txBody>
      </p:sp>
      <p:pic>
        <p:nvPicPr>
          <p:cNvPr id="7171" name="Picture 8" descr="i?id=634526885-2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557338"/>
            <a:ext cx="35369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i?id=187512018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897438"/>
            <a:ext cx="25193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12"/>
          <p:cNvSpPr>
            <a:spLocks noChangeArrowheads="1"/>
          </p:cNvSpPr>
          <p:nvPr/>
        </p:nvSpPr>
        <p:spPr bwMode="auto">
          <a:xfrm>
            <a:off x="250825" y="1628775"/>
            <a:ext cx="53292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Массаж</a:t>
            </a:r>
            <a:r>
              <a:rPr lang="ru-RU"/>
              <a:t> является одним из видов пассивной гимнастики. Он оказывает общеукрепляющее действие на мышечную систему, повышая тонус, эластичность и сократительную способность мышц</a:t>
            </a:r>
            <a:r>
              <a:rPr lang="ru-RU" sz="1600"/>
              <a:t>. </a:t>
            </a:r>
          </a:p>
          <a:p>
            <a:pPr algn="ctr"/>
            <a:r>
              <a:rPr lang="ru-RU" b="1"/>
              <a:t>Приемы массажа и самомассажа кистей и пальцев рук:</a:t>
            </a:r>
            <a:endParaRPr lang="ru-RU" b="1" u="sng"/>
          </a:p>
          <a:p>
            <a:pPr>
              <a:buFont typeface="Arial" charset="0"/>
              <a:buChar char="•"/>
            </a:pPr>
            <a:r>
              <a:rPr lang="ru-RU"/>
              <a:t>массаж тыльной стороны кистей рук </a:t>
            </a:r>
          </a:p>
          <a:p>
            <a:pPr>
              <a:buFont typeface="Arial" charset="0"/>
              <a:buChar char="•"/>
            </a:pPr>
            <a:r>
              <a:rPr lang="ru-RU"/>
              <a:t>массаж  ладони </a:t>
            </a:r>
          </a:p>
          <a:p>
            <a:pPr>
              <a:buFont typeface="Arial" charset="0"/>
              <a:buChar char="•"/>
            </a:pPr>
            <a:r>
              <a:rPr lang="ru-RU"/>
              <a:t>массаж пальцев рук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508500"/>
            <a:ext cx="2628900" cy="2089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539750" y="0"/>
            <a:ext cx="756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Комплекс игр и специальных  упражнений для развития мелкой моторики и координации движений рук.</a:t>
            </a:r>
            <a:endParaRPr lang="ru-RU" sz="2000"/>
          </a:p>
        </p:txBody>
      </p:sp>
      <p:pic>
        <p:nvPicPr>
          <p:cNvPr id="7176" name="Picture 8" descr="i?id=475025730-4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581525"/>
            <a:ext cx="2663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50000">
              <a:schemeClr val="folHlink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2808287" cy="7191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smtClean="0">
                <a:solidFill>
                  <a:srgbClr val="003300"/>
                </a:solidFill>
              </a:rPr>
              <a:t>Массажеры</a:t>
            </a:r>
          </a:p>
        </p:txBody>
      </p:sp>
      <p:sp>
        <p:nvSpPr>
          <p:cNvPr id="179213" name="Rectangle 1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5724525" cy="143986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/>
            <a:r>
              <a:rPr lang="ru-RU" sz="1800" b="1" i="1" smtClean="0">
                <a:solidFill>
                  <a:srgbClr val="003300"/>
                </a:solidFill>
              </a:rPr>
              <a:t>Упражнения с массажерами</a:t>
            </a:r>
            <a:r>
              <a:rPr lang="ru-RU" sz="1800" smtClean="0">
                <a:solidFill>
                  <a:srgbClr val="003300"/>
                </a:solidFill>
              </a:rPr>
              <a:t>: катать по столу от кончиков пальцев до локтя, между ладонями, по тыльной стороне кисти.</a:t>
            </a:r>
          </a:p>
          <a:p>
            <a:pPr marL="533400" indent="-533400" eaLnBrk="1" hangingPunct="1"/>
            <a:r>
              <a:rPr lang="ru-RU" sz="1800" smtClean="0">
                <a:solidFill>
                  <a:srgbClr val="003300"/>
                </a:solidFill>
              </a:rPr>
              <a:t>Выполнять упражнения надо обязательно каждой рукой по очереди.</a:t>
            </a:r>
          </a:p>
        </p:txBody>
      </p:sp>
      <p:pic>
        <p:nvPicPr>
          <p:cNvPr id="179211" name="Picture 11" descr="P1040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0"/>
            <a:ext cx="2339975" cy="1754188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395288" y="2205038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3300"/>
                </a:solidFill>
              </a:rPr>
              <a:t>Упражнения с мячами</a:t>
            </a:r>
            <a:endParaRPr lang="ru-RU"/>
          </a:p>
        </p:txBody>
      </p:sp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179388" y="2492375"/>
            <a:ext cx="4968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ru-RU">
                <a:solidFill>
                  <a:srgbClr val="003300"/>
                </a:solidFill>
              </a:rPr>
              <a:t>учиться захватывать мяч всей кистью и отпускать его; </a:t>
            </a:r>
          </a:p>
          <a:p>
            <a:pPr marL="533400" indent="-533400">
              <a:buFontTx/>
              <a:buAutoNum type="arabicPeriod"/>
            </a:pPr>
            <a:r>
              <a:rPr lang="ru-RU">
                <a:solidFill>
                  <a:srgbClr val="003300"/>
                </a:solidFill>
              </a:rPr>
              <a:t>катать мяч по часовой стрелке;</a:t>
            </a:r>
          </a:p>
          <a:p>
            <a:pPr marL="533400" indent="-533400">
              <a:buFontTx/>
              <a:buAutoNum type="arabicPeriod"/>
            </a:pPr>
            <a:r>
              <a:rPr lang="ru-RU">
                <a:solidFill>
                  <a:srgbClr val="003300"/>
                </a:solidFill>
              </a:rPr>
              <a:t>держать одной рукой – другой рукой выполнить ввинчивающие движения, пощелкивания, пощипывания. </a:t>
            </a:r>
          </a:p>
          <a:p>
            <a:pPr marL="533400" indent="-533400"/>
            <a:r>
              <a:rPr lang="ru-RU">
                <a:solidFill>
                  <a:srgbClr val="003300"/>
                </a:solidFill>
              </a:rPr>
              <a:t>		Выполнять упражнения надо обязательно каждой рукой по очереди.</a:t>
            </a:r>
          </a:p>
        </p:txBody>
      </p:sp>
      <p:pic>
        <p:nvPicPr>
          <p:cNvPr id="8199" name="Picture 7" descr="D:\ФОТО\разное\IMG_4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868863"/>
            <a:ext cx="22320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http://im2-tub-ua.yandex.net/i?id=89093870-4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084763"/>
            <a:ext cx="863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http://im2-tub-ua.yandex.net/i?id=59597109-3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3716338"/>
            <a:ext cx="20510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6" descr="http://im5-tub-ua.yandex.net/i?id=569092082-4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0767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8" descr="http://im4-tub-ua.yandex.net/i?id=205169196-1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1804988"/>
            <a:ext cx="1584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2" descr="http://im7-tub-ua.yandex.net/i?id=300347973-32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6988"/>
            <a:ext cx="226536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4" descr="http://im8-tub-ua.yandex.net/i?id=446369549-01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725" y="1125538"/>
            <a:ext cx="14652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6" descr="http://im2-tub-ua.yandex.net/i?id=204334661-16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5445125"/>
            <a:ext cx="1835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8" descr="http://im3-tub-ua.yandex.net/i?id=467621120-53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8263" y="5445125"/>
            <a:ext cx="13684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30" descr="http://im7-tub-ua.yandex.net/i?id=482623887-27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8263" y="2349500"/>
            <a:ext cx="187166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79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9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utoUpdateAnimBg="0"/>
      <p:bldP spid="179213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2550</TotalTime>
  <Words>1328</Words>
  <Application>Microsoft Office PowerPoint</Application>
  <PresentationFormat>Экран (4:3)</PresentationFormat>
  <Paragraphs>145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Times New Roman</vt:lpstr>
      <vt:lpstr>SimSun</vt:lpstr>
      <vt:lpstr>Поток</vt:lpstr>
      <vt:lpstr>Практикум для родителей:  «Домашние игры для развития мелкой моторики в домашних условиях»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Массажеры</vt:lpstr>
      <vt:lpstr>Пальчиковая гимнастика</vt:lpstr>
      <vt:lpstr> .  </vt:lpstr>
      <vt:lpstr>Пальчиковые игры </vt:lpstr>
      <vt:lpstr> </vt:lpstr>
      <vt:lpstr>Упражнения с мячами</vt:lpstr>
      <vt:lpstr>Упражнение с четками</vt:lpstr>
      <vt:lpstr>Игры с пуговицами</vt:lpstr>
      <vt:lpstr>Игры с бусами</vt:lpstr>
      <vt:lpstr>Игры с пластилином</vt:lpstr>
      <vt:lpstr>Игры с крупой,горохом,фасолью</vt:lpstr>
      <vt:lpstr>Игры с песком</vt:lpstr>
      <vt:lpstr>Игры с бумагой</vt:lpstr>
      <vt:lpstr>Игры с природным материалом</vt:lpstr>
      <vt:lpstr>Игры с конструктором</vt:lpstr>
      <vt:lpstr>Игры с мозаикой</vt:lpstr>
      <vt:lpstr>Шнуровки</vt:lpstr>
      <vt:lpstr>Игры с веревочкой</vt:lpstr>
      <vt:lpstr>Шитье, вязание, плетение, застежки</vt:lpstr>
      <vt:lpstr>Куклы</vt:lpstr>
      <vt:lpstr>Кубики, пирамидки </vt:lpstr>
      <vt:lpstr>     </vt:lpstr>
      <vt:lpstr>Слайд 31</vt:lpstr>
      <vt:lpstr>Игры с прищепками</vt:lpstr>
      <vt:lpstr>Заключение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с ограниченными возможностями развития</dc:title>
  <dc:creator>Вера</dc:creator>
  <cp:lastModifiedBy>Denis Balgazin</cp:lastModifiedBy>
  <cp:revision>222</cp:revision>
  <dcterms:created xsi:type="dcterms:W3CDTF">2006-11-01T20:30:24Z</dcterms:created>
  <dcterms:modified xsi:type="dcterms:W3CDTF">2022-03-12T15:00:47Z</dcterms:modified>
</cp:coreProperties>
</file>